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Raleway"/>
      <p:regular r:id="rId37"/>
      <p:bold r:id="rId38"/>
      <p:italic r:id="rId39"/>
      <p:boldItalic r:id="rId40"/>
    </p:embeddedFont>
    <p:embeddedFont>
      <p:font typeface="Roboto"/>
      <p:regular r:id="rId41"/>
      <p:bold r:id="rId42"/>
      <p:italic r:id="rId43"/>
      <p:boldItalic r:id="rId44"/>
    </p:embeddedFont>
    <p:embeddedFont>
      <p:font typeface="Lat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boldItalic.fntdata"/><Relationship Id="rId20" Type="http://schemas.openxmlformats.org/officeDocument/2006/relationships/slide" Target="slides/slide15.xml"/><Relationship Id="rId42" Type="http://schemas.openxmlformats.org/officeDocument/2006/relationships/font" Target="fonts/Roboto-bold.fntdata"/><Relationship Id="rId41" Type="http://schemas.openxmlformats.org/officeDocument/2006/relationships/font" Target="fonts/Roboto-regular.fntdata"/><Relationship Id="rId22" Type="http://schemas.openxmlformats.org/officeDocument/2006/relationships/slide" Target="slides/slide17.xml"/><Relationship Id="rId44" Type="http://schemas.openxmlformats.org/officeDocument/2006/relationships/font" Target="fonts/Roboto-boldItalic.fntdata"/><Relationship Id="rId21" Type="http://schemas.openxmlformats.org/officeDocument/2006/relationships/slide" Target="slides/slide16.xml"/><Relationship Id="rId43" Type="http://schemas.openxmlformats.org/officeDocument/2006/relationships/font" Target="fonts/Roboto-italic.fntdata"/><Relationship Id="rId24" Type="http://schemas.openxmlformats.org/officeDocument/2006/relationships/slide" Target="slides/slide19.xml"/><Relationship Id="rId46" Type="http://schemas.openxmlformats.org/officeDocument/2006/relationships/font" Target="fonts/Lato-bold.fntdata"/><Relationship Id="rId23" Type="http://schemas.openxmlformats.org/officeDocument/2006/relationships/slide" Target="slides/slide18.xml"/><Relationship Id="rId45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Lato-boldItalic.fntdata"/><Relationship Id="rId25" Type="http://schemas.openxmlformats.org/officeDocument/2006/relationships/slide" Target="slides/slide20.xml"/><Relationship Id="rId47" Type="http://schemas.openxmlformats.org/officeDocument/2006/relationships/font" Target="fonts/Lato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aleway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aleway-italic.fntdata"/><Relationship Id="rId16" Type="http://schemas.openxmlformats.org/officeDocument/2006/relationships/slide" Target="slides/slide11.xml"/><Relationship Id="rId38" Type="http://schemas.openxmlformats.org/officeDocument/2006/relationships/font" Target="fonts/Raleway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fb72f7479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fb72f7479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67d24918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67d24918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fb72f747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fb72f747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Different types rate plan and extra gid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72 different products “Duration _ Volume”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Data </a:t>
            </a:r>
            <a:r>
              <a:rPr lang="en"/>
              <a:t>limitation</a:t>
            </a:r>
            <a:r>
              <a:rPr lang="en"/>
              <a:t> (6 months)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5fb72f747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5fb72f747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67d24918a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67d24918a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5fb72f747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5fb72f747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67d24918a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67d24918a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Percentage</a:t>
            </a:r>
            <a:r>
              <a:rPr lang="en"/>
              <a:t> of active , edg and inactive users pie chart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many segment we </a:t>
            </a:r>
            <a:r>
              <a:rPr lang="en"/>
              <a:t>achieved</a:t>
            </a:r>
            <a:r>
              <a:rPr lang="en"/>
              <a:t> ?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bar chart showing segment and number of customers in each one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 a table </a:t>
            </a:r>
            <a:r>
              <a:rPr lang="en"/>
              <a:t>show the characteristics of each one of them.</a:t>
            </a:r>
            <a:r>
              <a:rPr lang="en"/>
              <a:t>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5fb72f747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5fb72f747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5fb72f7479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5fb72f747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5fb72f7479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5fb72f7479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5fb72f74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5fb72f74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5fb72f7479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5fb72f7479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5fb72f7479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5fb72f7479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5e003a2b2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5e003a2b2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5fb72f747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5fb72f747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5fb72f7479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5fb72f7479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5fb72f747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5fb72f747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5c68138bb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5c68138bb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5e003a2b2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5e003a2b2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5e003a2b2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5e003a2b2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5e003a28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5e003a28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5c68138bb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5c68138bb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5e003a2b2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5e003a2b2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5c68138bb2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5c68138bb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5c68138bb2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5c68138bb2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Why Customer Segmentation?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 Highlight the value of treating customers differently based on their behaviors and preferences.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 Mention benefits: Increased engagement, improved campaign effectiveness, and higher returns on investment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 </a:t>
            </a:r>
            <a:r>
              <a:rPr lang="en" sz="1400" u="sng">
                <a:solidFill>
                  <a:schemeClr val="dk1"/>
                </a:solidFill>
              </a:rPr>
              <a:t>one size does not fit all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7f9b8b8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7f9b8b8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https://www.marketingevolution.com/marketing-essentials/customer-segmentation-models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67f9b8b88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67f9b8b88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5c68138bb2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5c68138bb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5c68138bb2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5c68138bb2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5fb72f747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5fb72f747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82367" y="1090881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77E249"/>
            </a:solidFill>
            <a:ln cap="flat" cmpd="sng" w="9525">
              <a:solidFill>
                <a:srgbClr val="77E2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6" name="Google Shape;76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Google Shape;22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77E2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1" name="Google Shape;51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8" name="Google Shape;58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" name="Google Shape;64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5" name="Google Shape;65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7900825" y="4316150"/>
            <a:ext cx="861075" cy="62402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type="ctrTitle"/>
          </p:nvPr>
        </p:nvSpPr>
        <p:spPr>
          <a:xfrm>
            <a:off x="729450" y="1322450"/>
            <a:ext cx="6198300" cy="15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24242"/>
                </a:solidFill>
                <a:latin typeface="Verdana"/>
                <a:ea typeface="Verdana"/>
                <a:cs typeface="Verdana"/>
                <a:sym typeface="Verdana"/>
              </a:rPr>
              <a:t>Customer Segmentation </a:t>
            </a:r>
            <a:endParaRPr sz="2200">
              <a:solidFill>
                <a:srgbClr val="42424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24242"/>
                </a:solidFill>
                <a:latin typeface="Verdana"/>
                <a:ea typeface="Verdana"/>
                <a:cs typeface="Verdana"/>
                <a:sym typeface="Verdana"/>
              </a:rPr>
              <a:t>In</a:t>
            </a:r>
            <a:endParaRPr sz="2200">
              <a:solidFill>
                <a:srgbClr val="42424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24242"/>
                </a:solidFill>
                <a:latin typeface="Verdana"/>
                <a:ea typeface="Verdana"/>
                <a:cs typeface="Verdana"/>
                <a:sym typeface="Verdana"/>
              </a:rPr>
              <a:t>Telecom Industry</a:t>
            </a:r>
            <a:endParaRPr sz="5400"/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Modelling and implementing For Skynet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995775" y="4025925"/>
            <a:ext cx="41757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By: Mohamed and Oskar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</a:t>
            </a:r>
            <a:endParaRPr/>
          </a:p>
        </p:txBody>
      </p:sp>
      <p:sp>
        <p:nvSpPr>
          <p:cNvPr id="165" name="Google Shape;165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</a:rPr>
              <a:t>RFM Model :</a:t>
            </a:r>
            <a:endParaRPr b="1" sz="17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lang="en" sz="1600" u="sng">
                <a:solidFill>
                  <a:schemeClr val="dk2"/>
                </a:solidFill>
              </a:rPr>
              <a:t>Recency</a:t>
            </a:r>
            <a:r>
              <a:rPr lang="en" sz="1600">
                <a:solidFill>
                  <a:schemeClr val="dk2"/>
                </a:solidFill>
              </a:rPr>
              <a:t>  </a:t>
            </a: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 recent was the customer's last purchase?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lang="en" sz="1600" u="sng">
                <a:solidFill>
                  <a:schemeClr val="dk2"/>
                </a:solidFill>
              </a:rPr>
              <a:t>Frequency</a:t>
            </a:r>
            <a:r>
              <a:rPr lang="en" sz="1600">
                <a:solidFill>
                  <a:schemeClr val="dk2"/>
                </a:solidFill>
              </a:rPr>
              <a:t>  </a:t>
            </a: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 often did this customer make a purchase in a given period?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lang="en" sz="1600" u="sng">
                <a:solidFill>
                  <a:schemeClr val="dk2"/>
                </a:solidFill>
              </a:rPr>
              <a:t>Monetary</a:t>
            </a:r>
            <a:r>
              <a:rPr lang="en" sz="1600">
                <a:solidFill>
                  <a:schemeClr val="dk2"/>
                </a:solidFill>
              </a:rPr>
              <a:t>  </a:t>
            </a:r>
            <a:r>
              <a:rPr lang="en" sz="1600">
                <a:solidFill>
                  <a:schemeClr val="dk2"/>
                </a:solidFill>
              </a:rPr>
              <a:t> </a:t>
            </a: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 much money did the customer spend in a given period?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66" name="Google Shape;166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that model works ? why ?</a:t>
            </a:r>
            <a:endParaRPr/>
          </a:p>
        </p:txBody>
      </p:sp>
      <p:sp>
        <p:nvSpPr>
          <p:cNvPr id="172" name="Google Shape;172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79" name="Google Shape;179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24242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424242"/>
              </a:buClr>
              <a:buSzPts val="1600"/>
              <a:buChar char="-"/>
            </a:pPr>
            <a:r>
              <a:rPr lang="en" sz="1600">
                <a:solidFill>
                  <a:srgbClr val="424242"/>
                </a:solidFill>
              </a:rPr>
              <a:t>RFM model does not </a:t>
            </a:r>
            <a:r>
              <a:rPr lang="en" sz="1600">
                <a:solidFill>
                  <a:srgbClr val="424242"/>
                </a:solidFill>
              </a:rPr>
              <a:t>fulfil</a:t>
            </a:r>
            <a:r>
              <a:rPr lang="en" sz="1600">
                <a:solidFill>
                  <a:srgbClr val="424242"/>
                </a:solidFill>
              </a:rPr>
              <a:t> stakeholder demands </a:t>
            </a:r>
            <a:r>
              <a:rPr lang="en" sz="1600">
                <a:solidFill>
                  <a:srgbClr val="424242"/>
                </a:solidFill>
              </a:rPr>
              <a:t>requirements</a:t>
            </a:r>
            <a:endParaRPr sz="1600">
              <a:solidFill>
                <a:srgbClr val="42424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Char char="-"/>
            </a:pPr>
            <a:r>
              <a:rPr lang="en" sz="1600">
                <a:solidFill>
                  <a:srgbClr val="424242"/>
                </a:solidFill>
              </a:rPr>
              <a:t>Matching  clustering results with real marketing demands</a:t>
            </a:r>
            <a:endParaRPr sz="1600">
              <a:solidFill>
                <a:srgbClr val="42424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Char char="-"/>
            </a:pPr>
            <a:r>
              <a:rPr lang="en" sz="1600">
                <a:solidFill>
                  <a:srgbClr val="424242"/>
                </a:solidFill>
              </a:rPr>
              <a:t>Defining and calculating marketing </a:t>
            </a:r>
            <a:r>
              <a:rPr lang="en" sz="1600">
                <a:solidFill>
                  <a:srgbClr val="424242"/>
                </a:solidFill>
              </a:rPr>
              <a:t>KPIs</a:t>
            </a:r>
            <a:r>
              <a:rPr lang="en" sz="1600">
                <a:solidFill>
                  <a:srgbClr val="424242"/>
                </a:solidFill>
              </a:rPr>
              <a:t> (Churn Rate - </a:t>
            </a:r>
            <a:r>
              <a:rPr lang="en" sz="1600">
                <a:solidFill>
                  <a:srgbClr val="424242"/>
                </a:solidFill>
              </a:rPr>
              <a:t>Newcomers</a:t>
            </a:r>
            <a:r>
              <a:rPr lang="en" sz="1600">
                <a:solidFill>
                  <a:srgbClr val="424242"/>
                </a:solidFill>
              </a:rPr>
              <a:t>)</a:t>
            </a:r>
            <a:endParaRPr sz="1600">
              <a:solidFill>
                <a:srgbClr val="42424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Char char="-"/>
            </a:pPr>
            <a:r>
              <a:rPr lang="en" sz="1600">
                <a:solidFill>
                  <a:srgbClr val="424242"/>
                </a:solidFill>
              </a:rPr>
              <a:t>Designing final Dashboard showing the changes done on main KPI’s </a:t>
            </a:r>
            <a:endParaRPr sz="1600">
              <a:solidFill>
                <a:srgbClr val="42424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424242"/>
              </a:solidFill>
            </a:endParaRPr>
          </a:p>
        </p:txBody>
      </p:sp>
      <p:sp>
        <p:nvSpPr>
          <p:cNvPr id="180" name="Google Shape;180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</a:t>
            </a:r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 month data set 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Diversity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 products duration (one Year packages - 6  Months packages)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/>
          <p:nvPr/>
        </p:nvSpPr>
        <p:spPr>
          <a:xfrm>
            <a:off x="224150" y="1868100"/>
            <a:ext cx="1930500" cy="1407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77E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1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Business</a:t>
            </a:r>
            <a:r>
              <a:rPr lang="en"/>
              <a:t> Understanding </a:t>
            </a:r>
            <a:endParaRPr/>
          </a:p>
        </p:txBody>
      </p:sp>
      <p:sp>
        <p:nvSpPr>
          <p:cNvPr id="194" name="Google Shape;194;p26"/>
          <p:cNvSpPr/>
          <p:nvPr/>
        </p:nvSpPr>
        <p:spPr>
          <a:xfrm>
            <a:off x="1502800" y="3452250"/>
            <a:ext cx="2030100" cy="1407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77E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2</a:t>
            </a:r>
            <a:endParaRPr b="1" sz="2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Exploration</a:t>
            </a:r>
            <a:r>
              <a:rPr lang="en"/>
              <a:t> and </a:t>
            </a:r>
            <a:r>
              <a:rPr b="1" lang="en"/>
              <a:t>Cleaning</a:t>
            </a:r>
            <a:endParaRPr b="1"/>
          </a:p>
        </p:txBody>
      </p:sp>
      <p:sp>
        <p:nvSpPr>
          <p:cNvPr id="195" name="Google Shape;195;p26"/>
          <p:cNvSpPr/>
          <p:nvPr/>
        </p:nvSpPr>
        <p:spPr>
          <a:xfrm>
            <a:off x="6800200" y="1666250"/>
            <a:ext cx="2030100" cy="1407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77E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Validation</a:t>
            </a:r>
            <a:r>
              <a:rPr lang="en"/>
              <a:t> </a:t>
            </a:r>
            <a:endParaRPr/>
          </a:p>
        </p:txBody>
      </p:sp>
      <p:sp>
        <p:nvSpPr>
          <p:cNvPr id="196" name="Google Shape;196;p26"/>
          <p:cNvSpPr/>
          <p:nvPr/>
        </p:nvSpPr>
        <p:spPr>
          <a:xfrm>
            <a:off x="3397075" y="1868100"/>
            <a:ext cx="2030100" cy="1407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77E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3</a:t>
            </a:r>
            <a:endParaRPr b="1" sz="2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b="1" lang="en"/>
              <a:t>Preprocessing</a:t>
            </a:r>
            <a:endParaRPr b="1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(EDA) </a:t>
            </a:r>
            <a:endParaRPr/>
          </a:p>
        </p:txBody>
      </p:sp>
      <p:sp>
        <p:nvSpPr>
          <p:cNvPr id="197" name="Google Shape;197;p26"/>
          <p:cNvSpPr/>
          <p:nvPr/>
        </p:nvSpPr>
        <p:spPr>
          <a:xfrm>
            <a:off x="5323975" y="3452250"/>
            <a:ext cx="1930500" cy="1407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77E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4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r>
              <a:rPr b="1" lang="en" sz="2000"/>
              <a:t> </a:t>
            </a:r>
            <a:r>
              <a:rPr b="1" lang="en"/>
              <a:t>Processing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(</a:t>
            </a:r>
            <a:r>
              <a:rPr lang="en" sz="1500"/>
              <a:t>Model</a:t>
            </a:r>
            <a:r>
              <a:rPr b="1" lang="en"/>
              <a:t>)</a:t>
            </a:r>
            <a:endParaRPr b="1"/>
          </a:p>
        </p:txBody>
      </p:sp>
      <p:cxnSp>
        <p:nvCxnSpPr>
          <p:cNvPr id="198" name="Google Shape;198;p26"/>
          <p:cNvCxnSpPr>
            <a:stCxn id="195" idx="1"/>
            <a:endCxn id="196" idx="0"/>
          </p:cNvCxnSpPr>
          <p:nvPr/>
        </p:nvCxnSpPr>
        <p:spPr>
          <a:xfrm flipH="1" rot="5400000">
            <a:off x="5752751" y="527594"/>
            <a:ext cx="4200" cy="2685300"/>
          </a:xfrm>
          <a:prstGeom prst="curvedConnector3">
            <a:avLst>
              <a:gd fmla="val 10576650" name="adj1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26"/>
          <p:cNvCxnSpPr>
            <a:stCxn id="194" idx="0"/>
            <a:endCxn id="196" idx="2"/>
          </p:cNvCxnSpPr>
          <p:nvPr/>
        </p:nvCxnSpPr>
        <p:spPr>
          <a:xfrm rot="-5400000">
            <a:off x="2517250" y="2572350"/>
            <a:ext cx="880500" cy="879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26"/>
          <p:cNvCxnSpPr>
            <a:endCxn id="194" idx="2"/>
          </p:cNvCxnSpPr>
          <p:nvPr/>
        </p:nvCxnSpPr>
        <p:spPr>
          <a:xfrm flipH="1" rot="-5400000">
            <a:off x="905800" y="3558900"/>
            <a:ext cx="880500" cy="3135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26"/>
          <p:cNvCxnSpPr>
            <a:stCxn id="197" idx="0"/>
            <a:endCxn id="195" idx="3"/>
          </p:cNvCxnSpPr>
          <p:nvPr/>
        </p:nvCxnSpPr>
        <p:spPr>
          <a:xfrm rot="-5400000">
            <a:off x="6400975" y="2755800"/>
            <a:ext cx="584700" cy="808200"/>
          </a:xfrm>
          <a:prstGeom prst="curvedConnector3">
            <a:avLst>
              <a:gd fmla="val 3238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26"/>
          <p:cNvCxnSpPr>
            <a:endCxn id="197" idx="2"/>
          </p:cNvCxnSpPr>
          <p:nvPr/>
        </p:nvCxnSpPr>
        <p:spPr>
          <a:xfrm>
            <a:off x="4433575" y="3287700"/>
            <a:ext cx="890400" cy="868200"/>
          </a:xfrm>
          <a:prstGeom prst="curvedConnector3">
            <a:avLst>
              <a:gd fmla="val 1399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26"/>
          <p:cNvSpPr/>
          <p:nvPr/>
        </p:nvSpPr>
        <p:spPr>
          <a:xfrm>
            <a:off x="5043875" y="874450"/>
            <a:ext cx="1332600" cy="4443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rgbClr val="77E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Marketing Manager Tips</a:t>
            </a:r>
            <a:endParaRPr/>
          </a:p>
        </p:txBody>
      </p:sp>
      <p:sp>
        <p:nvSpPr>
          <p:cNvPr id="204" name="Google Shape;204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Segmentation model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7"/>
          <p:cNvSpPr txBox="1"/>
          <p:nvPr>
            <p:ph idx="1" type="body"/>
          </p:nvPr>
        </p:nvSpPr>
        <p:spPr>
          <a:xfrm>
            <a:off x="729450" y="2078875"/>
            <a:ext cx="7776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-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Recency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not a  time passed from the last transaction date but it is a time passed from expiration of the last (Rate Plan) transaction.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-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Frequency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the number of Rate Plan transactions not all transactions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-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ARPU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Monthly AVERAGE Revenue of each customer for active month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-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ACPU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Monthly Average 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consumption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Traffic -  used by each Customer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211" name="Google Shape;211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17" name="Google Shape;217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sp>
        <p:nvSpPr>
          <p:cNvPr id="224" name="Google Shape;224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25" name="Google Shape;225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" y="0"/>
            <a:ext cx="914321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" y="22255"/>
            <a:ext cx="9144000" cy="509899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7650" y="1304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agenda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1152900" y="1941875"/>
            <a:ext cx="5298300" cy="29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77">
                <a:solidFill>
                  <a:schemeClr val="dk2"/>
                </a:solidFill>
              </a:rPr>
              <a:t>Project Recap</a:t>
            </a:r>
            <a:endParaRPr sz="2577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77">
                <a:solidFill>
                  <a:schemeClr val="dk2"/>
                </a:solidFill>
              </a:rPr>
              <a:t>Problem</a:t>
            </a:r>
            <a:endParaRPr sz="2577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77">
                <a:solidFill>
                  <a:schemeClr val="dk2"/>
                </a:solidFill>
              </a:rPr>
              <a:t>Process</a:t>
            </a:r>
            <a:endParaRPr sz="2577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77">
                <a:solidFill>
                  <a:schemeClr val="dk2"/>
                </a:solidFill>
              </a:rPr>
              <a:t>Challenges</a:t>
            </a:r>
            <a:endParaRPr sz="2577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77">
                <a:solidFill>
                  <a:schemeClr val="dk2"/>
                </a:solidFill>
              </a:rPr>
              <a:t>Dashboard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277" y="108775"/>
            <a:ext cx="91780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317" y="0"/>
            <a:ext cx="863136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 txBox="1"/>
          <p:nvPr>
            <p:ph type="title"/>
          </p:nvPr>
        </p:nvSpPr>
        <p:spPr>
          <a:xfrm>
            <a:off x="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 performance Monitoring Dashboaord</a:t>
            </a:r>
            <a:endParaRPr/>
          </a:p>
        </p:txBody>
      </p:sp>
      <p:pic>
        <p:nvPicPr>
          <p:cNvPr id="263" name="Google Shape;2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75" y="614150"/>
            <a:ext cx="7688699" cy="4298149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71" name="Google Shape;271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274E13"/>
                </a:solidFill>
              </a:rPr>
              <a:t>Thank You !! </a:t>
            </a:r>
            <a:endParaRPr b="1" sz="4800">
              <a:solidFill>
                <a:srgbClr val="274E13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4800">
                <a:solidFill>
                  <a:srgbClr val="274E13"/>
                </a:solidFill>
              </a:rPr>
              <a:t>Feedback??</a:t>
            </a:r>
            <a:endParaRPr b="1" sz="4800">
              <a:solidFill>
                <a:srgbClr val="274E13"/>
              </a:solidFill>
            </a:endParaRPr>
          </a:p>
        </p:txBody>
      </p:sp>
      <p:sp>
        <p:nvSpPr>
          <p:cNvPr id="277" name="Google Shape;277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Minimum Viable Product</a:t>
            </a:r>
            <a:endParaRPr/>
          </a:p>
        </p:txBody>
      </p:sp>
      <p:sp>
        <p:nvSpPr>
          <p:cNvPr id="290" name="Google Shape;290;p3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9"/>
          <p:cNvSpPr txBox="1"/>
          <p:nvPr/>
        </p:nvSpPr>
        <p:spPr>
          <a:xfrm>
            <a:off x="0" y="0"/>
            <a:ext cx="8156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Sales performance Monitoring Dashboaord</a:t>
            </a:r>
            <a:endParaRPr b="1" sz="26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98" name="Google Shape;29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550" y="782200"/>
            <a:ext cx="7537526" cy="4125776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0"/>
          <p:cNvSpPr txBox="1"/>
          <p:nvPr>
            <p:ph type="title"/>
          </p:nvPr>
        </p:nvSpPr>
        <p:spPr>
          <a:xfrm>
            <a:off x="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Segments- sales Dashboard</a:t>
            </a:r>
            <a:endParaRPr/>
          </a:p>
        </p:txBody>
      </p:sp>
      <p:sp>
        <p:nvSpPr>
          <p:cNvPr id="305" name="Google Shape;305;p4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400" y="642725"/>
            <a:ext cx="7087899" cy="4232349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13" y="85963"/>
            <a:ext cx="9082772" cy="4971568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Recap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2078875"/>
            <a:ext cx="7688700" cy="291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Skynet is a Network Telco and Internet </a:t>
            </a:r>
            <a:r>
              <a:rPr lang="en">
                <a:solidFill>
                  <a:srgbClr val="000000"/>
                </a:solidFill>
              </a:rPr>
              <a:t>service</a:t>
            </a:r>
            <a:r>
              <a:rPr lang="en">
                <a:solidFill>
                  <a:srgbClr val="000000"/>
                </a:solidFill>
              </a:rPr>
              <a:t> Provider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Market leader in Fixed Broadband in Iran (in terms of Revenue)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25">
                <a:solidFill>
                  <a:schemeClr val="dk2"/>
                </a:solidFill>
              </a:rPr>
              <a:t>Network</a:t>
            </a:r>
            <a:r>
              <a:rPr lang="en"/>
              <a:t> :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Owned RAN: TDD &amp;  Owned </a:t>
            </a:r>
            <a:r>
              <a:rPr lang="en">
                <a:solidFill>
                  <a:srgbClr val="000000"/>
                </a:solidFill>
              </a:rPr>
              <a:t>Fiber Optics</a:t>
            </a:r>
            <a:endParaRPr>
              <a:solidFill>
                <a:srgbClr val="000000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				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35">
                <a:solidFill>
                  <a:srgbClr val="000000"/>
                </a:solidFill>
              </a:rPr>
              <a:t>Home Services:</a:t>
            </a:r>
            <a:endParaRPr b="1" sz="1535">
              <a:solidFill>
                <a:srgbClr val="000000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Internet                          </a:t>
            </a:r>
            <a:endParaRPr>
              <a:solidFill>
                <a:srgbClr val="000000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Cloud Video surveillance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17">
                <a:solidFill>
                  <a:srgbClr val="000000"/>
                </a:solidFill>
              </a:rPr>
              <a:t>Enterprise Services:</a:t>
            </a:r>
            <a:endParaRPr b="1" sz="1417">
              <a:solidFill>
                <a:srgbClr val="000000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All range of Business connectivity </a:t>
            </a:r>
            <a:endParaRPr>
              <a:solidFill>
                <a:srgbClr val="000000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Cloud based </a:t>
            </a:r>
            <a:r>
              <a:rPr lang="en">
                <a:solidFill>
                  <a:srgbClr val="000000"/>
                </a:solidFill>
              </a:rPr>
              <a:t>services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9738" y="1853849"/>
            <a:ext cx="3111736" cy="207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2"/>
          <p:cNvSpPr txBox="1"/>
          <p:nvPr>
            <p:ph type="title"/>
          </p:nvPr>
        </p:nvSpPr>
        <p:spPr>
          <a:xfrm>
            <a:off x="180775" y="1314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CRM automation tools</a:t>
            </a:r>
            <a:endParaRPr/>
          </a:p>
        </p:txBody>
      </p:sp>
      <p:sp>
        <p:nvSpPr>
          <p:cNvPr id="319" name="Google Shape;319;p42"/>
          <p:cNvSpPr txBox="1"/>
          <p:nvPr>
            <p:ph idx="1" type="body"/>
          </p:nvPr>
        </p:nvSpPr>
        <p:spPr>
          <a:xfrm>
            <a:off x="465600" y="2078875"/>
            <a:ext cx="867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No idea Yet??????????????????</a:t>
            </a:r>
            <a:endParaRPr b="1" sz="2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500"/>
              <a:t>But we Know they are using Ms CRM as part of their BSS</a:t>
            </a:r>
            <a:endParaRPr b="1" sz="2500"/>
          </a:p>
        </p:txBody>
      </p:sp>
      <p:sp>
        <p:nvSpPr>
          <p:cNvPr id="320" name="Google Shape;320;p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Technologies/Tools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340"/>
          </a:p>
        </p:txBody>
      </p:sp>
      <p:sp>
        <p:nvSpPr>
          <p:cNvPr id="326" name="Google Shape;326;p43"/>
          <p:cNvSpPr txBox="1"/>
          <p:nvPr>
            <p:ph idx="1" type="body"/>
          </p:nvPr>
        </p:nvSpPr>
        <p:spPr>
          <a:xfrm>
            <a:off x="835250" y="1775475"/>
            <a:ext cx="7688700" cy="29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❖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cleaning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Preparation: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➢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VScode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➢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Python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❖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Storage and query: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➢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Azure Postgres Database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❖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Visualization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➢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Tableau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➢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 BI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❖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planning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➢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Miro/Kanban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❖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tool Development: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➢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????????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327" name="Google Shape;32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6271" y="1535225"/>
            <a:ext cx="2254600" cy="300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2200" y="1146500"/>
            <a:ext cx="2857500" cy="1188525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4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729450" y="2078875"/>
            <a:ext cx="7688700" cy="28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Company is doing mass marketing activities to increase the revenue from the customer base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rgbClr val="000000"/>
                </a:solidFill>
              </a:rPr>
              <a:t>Target:</a:t>
            </a:r>
            <a:endParaRPr b="1" sz="1400" u="sng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	To customize Marketing promotions and offerings based on </a:t>
            </a:r>
            <a:r>
              <a:rPr lang="en">
                <a:solidFill>
                  <a:srgbClr val="000000"/>
                </a:solidFill>
              </a:rPr>
              <a:t>customer’s demands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 u="sng">
                <a:solidFill>
                  <a:srgbClr val="000000"/>
                </a:solidFill>
              </a:rPr>
              <a:t>Prerequisites:</a:t>
            </a:r>
            <a:endParaRPr b="1" sz="1500" u="sng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	Customer Profiling (static and </a:t>
            </a:r>
            <a:r>
              <a:rPr lang="en">
                <a:solidFill>
                  <a:srgbClr val="000000"/>
                </a:solidFill>
              </a:rPr>
              <a:t>demographic</a:t>
            </a:r>
            <a:r>
              <a:rPr lang="en">
                <a:solidFill>
                  <a:srgbClr val="000000"/>
                </a:solidFill>
              </a:rPr>
              <a:t> data)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	Customer segmentation (behavioral analytics)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	CRM Automation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/>
          <p:cNvSpPr txBox="1"/>
          <p:nvPr/>
        </p:nvSpPr>
        <p:spPr>
          <a:xfrm>
            <a:off x="5186550" y="3464875"/>
            <a:ext cx="1097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CC0000"/>
                </a:solidFill>
                <a:latin typeface="Lato"/>
                <a:ea typeface="Lato"/>
                <a:cs typeface="Lato"/>
                <a:sym typeface="Lato"/>
              </a:rPr>
              <a:t>Ready</a:t>
            </a:r>
            <a:endParaRPr b="1" sz="1500">
              <a:solidFill>
                <a:srgbClr val="CC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5274400" y="3972375"/>
            <a:ext cx="2343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CC0000"/>
                </a:solidFill>
                <a:latin typeface="Lato"/>
                <a:ea typeface="Lato"/>
                <a:cs typeface="Lato"/>
                <a:sym typeface="Lato"/>
              </a:rPr>
              <a:t>Needs to be Done!</a:t>
            </a:r>
            <a:endParaRPr b="1" sz="1500">
              <a:solidFill>
                <a:srgbClr val="CC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" name="Google Shape;113;p16"/>
          <p:cNvSpPr/>
          <p:nvPr/>
        </p:nvSpPr>
        <p:spPr>
          <a:xfrm>
            <a:off x="4960650" y="3969175"/>
            <a:ext cx="225900" cy="535200"/>
          </a:xfrm>
          <a:prstGeom prst="rightBrace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4" name="Google Shape;114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Segmentation</a:t>
            </a:r>
            <a:endParaRPr/>
          </a:p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500">
                <a:solidFill>
                  <a:srgbClr val="01114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improves your overall ROI by reducing waste in advertising</a:t>
            </a:r>
            <a:endParaRPr sz="1500">
              <a:solidFill>
                <a:srgbClr val="01114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11140"/>
              </a:buClr>
              <a:buSzPts val="1500"/>
              <a:buFont typeface="Arial"/>
              <a:buChar char="-"/>
            </a:pPr>
            <a:r>
              <a:rPr lang="en" sz="1500">
                <a:solidFill>
                  <a:srgbClr val="01114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creating the feeling that you understand your customers, their interests, and concerns</a:t>
            </a:r>
            <a:endParaRPr sz="1500">
              <a:solidFill>
                <a:srgbClr val="01114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11140"/>
              </a:buClr>
              <a:buSzPts val="1500"/>
              <a:buFont typeface="Arial"/>
              <a:buChar char="-"/>
            </a:pPr>
            <a:r>
              <a:rPr b="1" lang="en" sz="1500">
                <a:solidFill>
                  <a:srgbClr val="01114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Increase consumer engagement.</a:t>
            </a:r>
            <a:endParaRPr b="1" sz="1500">
              <a:solidFill>
                <a:srgbClr val="01114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11140"/>
              </a:buClr>
              <a:buSzPts val="1500"/>
              <a:buFont typeface="Arial"/>
              <a:buChar char="-"/>
            </a:pPr>
            <a:r>
              <a:rPr b="1" lang="en" sz="1500">
                <a:solidFill>
                  <a:srgbClr val="01114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Increase consumer satisfaction and loyalty.</a:t>
            </a:r>
            <a:endParaRPr b="1" sz="1500">
              <a:solidFill>
                <a:srgbClr val="01114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77">
                <a:solidFill>
                  <a:srgbClr val="01114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What are the Types of Customer Segmentation Models?</a:t>
            </a:r>
            <a:endParaRPr sz="2377">
              <a:solidFill>
                <a:srgbClr val="01114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Product-Based Segmentation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Usage-Based Segmentation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Life Cycle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Stage Segmentation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RFM Segmentation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highlight>
                <a:srgbClr val="444654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Scope</a:t>
            </a:r>
            <a:endParaRPr/>
          </a:p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Customer base (Home service): 400,000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Data sets: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b="1" lang="en" sz="1500">
                <a:solidFill>
                  <a:schemeClr val="dk2"/>
                </a:solidFill>
              </a:rPr>
              <a:t>Sales transactions (6 months)   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en" sz="1500">
                <a:solidFill>
                  <a:schemeClr val="dk2"/>
                </a:solidFill>
              </a:rPr>
              <a:t>                     about 3 Million Records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b="1" lang="en" sz="1500">
                <a:solidFill>
                  <a:schemeClr val="dk2"/>
                </a:solidFill>
              </a:rPr>
              <a:t>Products and Packages 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en" sz="1500">
                <a:solidFill>
                  <a:schemeClr val="dk2"/>
                </a:solidFill>
              </a:rPr>
              <a:t>			about 200 rows 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4675" y="1497200"/>
            <a:ext cx="3145525" cy="263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0"/>
          <p:cNvPicPr preferRelativeResize="0"/>
          <p:nvPr/>
        </p:nvPicPr>
        <p:blipFill rotWithShape="1">
          <a:blip r:embed="rId3">
            <a:alphaModFix/>
          </a:blip>
          <a:srcRect b="0" l="13651" r="0" t="0"/>
          <a:stretch/>
        </p:blipFill>
        <p:spPr>
          <a:xfrm>
            <a:off x="4971325" y="1386312"/>
            <a:ext cx="3763776" cy="2370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sp>
        <p:nvSpPr>
          <p:cNvPr id="143" name="Google Shape;143;p20"/>
          <p:cNvSpPr txBox="1"/>
          <p:nvPr>
            <p:ph idx="1" type="body"/>
          </p:nvPr>
        </p:nvSpPr>
        <p:spPr>
          <a:xfrm>
            <a:off x="781425" y="2003550"/>
            <a:ext cx="7688700" cy="26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en" sz="1500">
                <a:solidFill>
                  <a:schemeClr val="dk2"/>
                </a:solidFill>
              </a:rPr>
              <a:t>Company</a:t>
            </a:r>
            <a:r>
              <a:rPr lang="en" sz="1500">
                <a:solidFill>
                  <a:schemeClr val="dk2"/>
                </a:solidFill>
              </a:rPr>
              <a:t> and </a:t>
            </a:r>
            <a:r>
              <a:rPr lang="en" sz="1500">
                <a:solidFill>
                  <a:schemeClr val="dk2"/>
                </a:solidFill>
              </a:rPr>
              <a:t>Context</a:t>
            </a:r>
            <a:r>
              <a:rPr lang="en" sz="1500">
                <a:solidFill>
                  <a:schemeClr val="dk2"/>
                </a:solidFill>
              </a:rPr>
              <a:t> Understanding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en" sz="1500">
                <a:solidFill>
                  <a:schemeClr val="dk2"/>
                </a:solidFill>
              </a:rPr>
              <a:t>Data Exploration and cleaning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en" sz="1500">
                <a:solidFill>
                  <a:schemeClr val="dk2"/>
                </a:solidFill>
              </a:rPr>
              <a:t>Segmentation model  literature review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en" sz="1500">
                <a:solidFill>
                  <a:schemeClr val="dk2"/>
                </a:solidFill>
              </a:rPr>
              <a:t>Model implementation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-"/>
            </a:pPr>
            <a:r>
              <a:rPr lang="en" sz="1500">
                <a:solidFill>
                  <a:schemeClr val="dk2"/>
                </a:solidFill>
              </a:rPr>
              <a:t>Operational </a:t>
            </a:r>
            <a:r>
              <a:rPr lang="en" sz="1500">
                <a:solidFill>
                  <a:schemeClr val="dk2"/>
                </a:solidFill>
              </a:rPr>
              <a:t>Dashboard</a:t>
            </a:r>
            <a:r>
              <a:rPr lang="en" sz="1500">
                <a:solidFill>
                  <a:schemeClr val="dk2"/>
                </a:solidFill>
              </a:rPr>
              <a:t> design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144" name="Google Shape;144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224150" y="1868100"/>
            <a:ext cx="1930500" cy="1407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77E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1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Business</a:t>
            </a:r>
            <a:r>
              <a:rPr lang="en"/>
              <a:t> Understanding </a:t>
            </a:r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1502800" y="3452250"/>
            <a:ext cx="2030100" cy="1407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77E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2</a:t>
            </a:r>
            <a:endParaRPr b="1" sz="2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Exploration</a:t>
            </a:r>
            <a:r>
              <a:rPr lang="en"/>
              <a:t> and </a:t>
            </a:r>
            <a:r>
              <a:rPr b="1" lang="en"/>
              <a:t>Cleaning</a:t>
            </a:r>
            <a:endParaRPr b="1"/>
          </a:p>
        </p:txBody>
      </p:sp>
      <p:sp>
        <p:nvSpPr>
          <p:cNvPr id="152" name="Google Shape;152;p21"/>
          <p:cNvSpPr/>
          <p:nvPr/>
        </p:nvSpPr>
        <p:spPr>
          <a:xfrm>
            <a:off x="6800200" y="1666250"/>
            <a:ext cx="2030100" cy="1407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77E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Validation</a:t>
            </a:r>
            <a:r>
              <a:rPr lang="en"/>
              <a:t> </a:t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3397075" y="1868100"/>
            <a:ext cx="2030100" cy="1407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77E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3</a:t>
            </a:r>
            <a:endParaRPr b="1" sz="2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b="1" lang="en"/>
              <a:t>Preprocessing</a:t>
            </a:r>
            <a:endParaRPr b="1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(EDA)</a:t>
            </a:r>
            <a:r>
              <a:rPr lang="en"/>
              <a:t> </a:t>
            </a:r>
            <a:endParaRPr/>
          </a:p>
        </p:txBody>
      </p:sp>
      <p:sp>
        <p:nvSpPr>
          <p:cNvPr id="154" name="Google Shape;154;p21"/>
          <p:cNvSpPr/>
          <p:nvPr/>
        </p:nvSpPr>
        <p:spPr>
          <a:xfrm>
            <a:off x="5323975" y="3452250"/>
            <a:ext cx="1930500" cy="1407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77E2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4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r>
              <a:rPr b="1" lang="en" sz="2000"/>
              <a:t> </a:t>
            </a:r>
            <a:r>
              <a:rPr b="1" lang="en"/>
              <a:t>Processing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(</a:t>
            </a:r>
            <a:r>
              <a:rPr lang="en" sz="1500"/>
              <a:t>Model</a:t>
            </a:r>
            <a:r>
              <a:rPr b="1" lang="en"/>
              <a:t>)</a:t>
            </a:r>
            <a:endParaRPr b="1"/>
          </a:p>
        </p:txBody>
      </p:sp>
      <p:cxnSp>
        <p:nvCxnSpPr>
          <p:cNvPr id="155" name="Google Shape;155;p21"/>
          <p:cNvCxnSpPr>
            <a:stCxn id="151" idx="0"/>
            <a:endCxn id="153" idx="2"/>
          </p:cNvCxnSpPr>
          <p:nvPr/>
        </p:nvCxnSpPr>
        <p:spPr>
          <a:xfrm rot="-5400000">
            <a:off x="2517250" y="2572350"/>
            <a:ext cx="880500" cy="879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21"/>
          <p:cNvCxnSpPr>
            <a:endCxn id="151" idx="2"/>
          </p:cNvCxnSpPr>
          <p:nvPr/>
        </p:nvCxnSpPr>
        <p:spPr>
          <a:xfrm flipH="1" rot="-5400000">
            <a:off x="905800" y="3558900"/>
            <a:ext cx="880500" cy="3135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1"/>
          <p:cNvCxnSpPr>
            <a:stCxn id="154" idx="0"/>
            <a:endCxn id="152" idx="3"/>
          </p:cNvCxnSpPr>
          <p:nvPr/>
        </p:nvCxnSpPr>
        <p:spPr>
          <a:xfrm rot="-5400000">
            <a:off x="6400975" y="2755800"/>
            <a:ext cx="584700" cy="808200"/>
          </a:xfrm>
          <a:prstGeom prst="curvedConnector3">
            <a:avLst>
              <a:gd fmla="val 3238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1"/>
          <p:cNvCxnSpPr>
            <a:endCxn id="154" idx="2"/>
          </p:cNvCxnSpPr>
          <p:nvPr/>
        </p:nvCxnSpPr>
        <p:spPr>
          <a:xfrm>
            <a:off x="4433575" y="3287700"/>
            <a:ext cx="890400" cy="868200"/>
          </a:xfrm>
          <a:prstGeom prst="curvedConnector3">
            <a:avLst>
              <a:gd fmla="val 1399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